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cap="none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25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High 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 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cap="all"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0"/>
              </a:spcBef>
              <a:tabLst/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96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7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O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</a:t>
            </a:r>
          </a:p>
        </p:txBody>
      </p:sp>
      <p:sp>
        <p:nvSpPr>
          <p:cNvPr id="161" name="Sakib Rasul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Sakib Rasul</a:t>
            </a:r>
          </a:p>
          <a:p>
            <a:pPr/>
            <a:r>
              <a:t>Updated APRIL 25, 2024</a:t>
            </a:r>
          </a:p>
        </p:txBody>
      </p:sp>
      <p:sp>
        <p:nvSpPr>
          <p:cNvPr id="162" name="These slides were first presented on August 4, 2023 at Flatiron School."/>
          <p:cNvSpPr txBox="1"/>
          <p:nvPr/>
        </p:nvSpPr>
        <p:spPr>
          <a:xfrm>
            <a:off x="1294723" y="12381406"/>
            <a:ext cx="9146591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These slides were first presented on August 4, 2023 at Flatiron School.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oday, we’ll answer the following questions:…"/>
          <p:cNvSpPr txBox="1"/>
          <p:nvPr>
            <p:ph type="body" idx="1"/>
          </p:nvPr>
        </p:nvSpPr>
        <p:spPr>
          <a:xfrm>
            <a:off x="1295400" y="3650783"/>
            <a:ext cx="21869400" cy="10086917"/>
          </a:xfrm>
          <a:prstGeom prst="rect">
            <a:avLst/>
          </a:prstGeom>
        </p:spPr>
        <p:txBody>
          <a:bodyPr/>
          <a:lstStyle/>
          <a:p>
            <a:pPr>
              <a:defRPr b="0" u="none"/>
            </a:pPr>
            <a:r>
              <a:t>Today, we’ll answer the following questions: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How do we prepare data to be sent to an external resource?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How do we send data to an external resource?</a:t>
            </a:r>
          </a:p>
          <a:p>
            <a:pPr marL="1200150" indent="-1200150">
              <a:buSzPct val="100000"/>
              <a:buAutoNum type="arabicPeriod" startAt="1"/>
              <a:defRPr b="0" u="none"/>
            </a:pPr>
            <a:r>
              <a:t>What can we do after we’ve successfully done the above?</a:t>
            </a:r>
          </a:p>
        </p:txBody>
      </p:sp>
      <p:sp>
        <p:nvSpPr>
          <p:cNvPr id="165" name="Today’s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epar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Preparing Data</a:t>
            </a:r>
          </a:p>
        </p:txBody>
      </p:sp>
      <p:sp>
        <p:nvSpPr>
          <p:cNvPr id="168" name="When we want a user to send data to an external resource like JSON Server, we often have them fill out a form.…"/>
          <p:cNvSpPr txBox="1"/>
          <p:nvPr>
            <p:ph type="body" sz="quarter" idx="1"/>
          </p:nvPr>
        </p:nvSpPr>
        <p:spPr>
          <a:xfrm>
            <a:off x="1295400" y="3947068"/>
            <a:ext cx="21869400" cy="2730639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When we want a user to send data to an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external resource</a:t>
            </a:r>
            <a:r>
              <a:t> like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JSON Server</a:t>
            </a:r>
            <a:r>
              <a:t>, we often have them fill out a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form</a:t>
            </a:r>
            <a:r>
              <a:t>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Once the user </a:t>
            </a:r>
            <a:r>
              <a:rPr u="sng"/>
              <a:t>submits</a:t>
            </a:r>
            <a:r>
              <a:t> the form, we construct </a:t>
            </a:r>
            <a:r>
              <a:rPr u="sng"/>
              <a:t>an object</a:t>
            </a:r>
            <a:r>
              <a:t> with what the user submitted.</a:t>
            </a:r>
          </a:p>
        </p:txBody>
      </p:sp>
      <p:sp>
        <p:nvSpPr>
          <p:cNvPr id="169" name="form.addEventListener(“submit”, () =&gt; {…"/>
          <p:cNvSpPr txBox="1"/>
          <p:nvPr/>
        </p:nvSpPr>
        <p:spPr>
          <a:xfrm>
            <a:off x="10477231" y="7225692"/>
            <a:ext cx="12059581" cy="566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form.addEventListener(“submit”, () =&gt; {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person = {</a:t>
            </a:r>
          </a:p>
          <a:p>
            <a:pPr lvl="2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name: form.name.value,</a:t>
            </a:r>
          </a:p>
          <a:p>
            <a:pPr lvl="2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address: form.address.value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  <a:r>
              <a:t> 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170" name="&lt;form&gt;…"/>
          <p:cNvSpPr txBox="1"/>
          <p:nvPr/>
        </p:nvSpPr>
        <p:spPr>
          <a:xfrm>
            <a:off x="1476589" y="7225692"/>
            <a:ext cx="8298164" cy="566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&lt;form&gt;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&lt;input name=“name” /&gt;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&lt;input name=“address” /&gt;</a:t>
            </a:r>
          </a:p>
          <a:p>
            <a:pPr lvl="1"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&lt;input type=“submit” /&gt;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&lt;form&gt;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ending Data with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Sending Data with POST</a:t>
            </a:r>
          </a:p>
        </p:txBody>
      </p:sp>
      <p:sp>
        <p:nvSpPr>
          <p:cNvPr id="173" name="Next, we send the object by calling fetch(URL, OPTIONS)."/>
          <p:cNvSpPr txBox="1"/>
          <p:nvPr>
            <p:ph type="body" sz="quarter" idx="1"/>
          </p:nvPr>
        </p:nvSpPr>
        <p:spPr>
          <a:xfrm>
            <a:off x="1295400" y="3947068"/>
            <a:ext cx="21869400" cy="995855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Next, we send the object by calling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fetch(URL, OPTIONS)</a:t>
            </a:r>
            <a:r>
              <a:t>.</a:t>
            </a:r>
          </a:p>
        </p:txBody>
      </p:sp>
      <p:sp>
        <p:nvSpPr>
          <p:cNvPr id="174" name="form.addEventListener(“submit”, () =&gt; {…"/>
          <p:cNvSpPr txBox="1"/>
          <p:nvPr/>
        </p:nvSpPr>
        <p:spPr>
          <a:xfrm>
            <a:off x="1293486" y="5297134"/>
            <a:ext cx="21797028" cy="708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form.addEventListener(“submit”, () =&gt; {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const formData = { /* … */ };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fetch(“http://localhost:3000/objects”, {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method: _______,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headers: ___________________________,</a:t>
            </a:r>
          </a:p>
          <a:p>
            <a:pPr lvl="2" indent="841247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body: ______________________________</a:t>
            </a:r>
          </a:p>
          <a:p>
            <a:pPr lvl="1" indent="420623" algn="l" defTabSz="537463">
              <a:lnSpc>
                <a:spcPct val="100000"/>
              </a:lnSpc>
              <a:spcBef>
                <a:spcPts val="3000"/>
              </a:spcBef>
              <a:tabLst/>
              <a:defRPr b="1"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});</a:t>
            </a:r>
          </a:p>
          <a:p>
            <a:pPr algn="l" defTabSz="537463">
              <a:lnSpc>
                <a:spcPct val="100000"/>
              </a:lnSpc>
              <a:spcBef>
                <a:spcPts val="3000"/>
              </a:spcBef>
              <a:tabLst/>
              <a:defRPr spc="0" sz="36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nding Data with PO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Sending Data with POST</a:t>
            </a:r>
          </a:p>
        </p:txBody>
      </p:sp>
      <p:sp>
        <p:nvSpPr>
          <p:cNvPr id="177" name="Next, we send the object by calling fetch(URL, OPTIONS)."/>
          <p:cNvSpPr txBox="1"/>
          <p:nvPr>
            <p:ph type="body" sz="quarter" idx="1"/>
          </p:nvPr>
        </p:nvSpPr>
        <p:spPr>
          <a:xfrm>
            <a:off x="1295400" y="3947068"/>
            <a:ext cx="21869400" cy="995855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Next, we send the object by calling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fetch(URL, OPTIONS)</a:t>
            </a:r>
            <a:r>
              <a:t>.</a:t>
            </a:r>
          </a:p>
        </p:txBody>
      </p:sp>
      <p:sp>
        <p:nvSpPr>
          <p:cNvPr id="178" name="fetch(“http://localhost:3000/objects”, {…"/>
          <p:cNvSpPr txBox="1"/>
          <p:nvPr/>
        </p:nvSpPr>
        <p:spPr>
          <a:xfrm>
            <a:off x="1293486" y="5297134"/>
            <a:ext cx="12409928" cy="708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fetch(“http://localhost:3000/objects”, {</a:t>
            </a:r>
          </a:p>
          <a:p>
            <a:pPr lvl="1" indent="443484"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method</a:t>
            </a:r>
            <a:r>
              <a:t>: “POST”,</a:t>
            </a:r>
          </a:p>
          <a:p>
            <a:pPr lvl="1" indent="443484"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headers</a:t>
            </a:r>
            <a:r>
              <a:t>: {</a:t>
            </a:r>
          </a:p>
          <a:p>
            <a:pPr lvl="1" indent="443484"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“</a:t>
            </a:r>
            <a:r>
              <a:rPr b="1"/>
              <a:t>Content-Type”</a:t>
            </a:r>
            <a:r>
              <a:t>: “application/json”,“</a:t>
            </a:r>
            <a:r>
              <a:rPr b="1"/>
              <a:t>Accept”</a:t>
            </a:r>
            <a:r>
              <a:t>: “application/json”</a:t>
            </a:r>
          </a:p>
          <a:p>
            <a:pPr lvl="1" indent="443484"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},</a:t>
            </a:r>
          </a:p>
          <a:p>
            <a:pPr lvl="1" indent="443484"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body</a:t>
            </a:r>
            <a:r>
              <a:t>: JSON.stringify(object)</a:t>
            </a:r>
          </a:p>
          <a:p>
            <a:pPr algn="l" defTabSz="566674">
              <a:lnSpc>
                <a:spcPct val="100000"/>
              </a:lnSpc>
              <a:spcBef>
                <a:spcPts val="3200"/>
              </a:spcBef>
              <a:tabLst/>
              <a:defRPr spc="0" sz="388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};</a:t>
            </a:r>
          </a:p>
        </p:txBody>
      </p:sp>
      <p:sp>
        <p:nvSpPr>
          <p:cNvPr id="179" name="This defaults to GET when it’s not specified."/>
          <p:cNvSpPr txBox="1"/>
          <p:nvPr/>
        </p:nvSpPr>
        <p:spPr>
          <a:xfrm>
            <a:off x="13376574" y="6232939"/>
            <a:ext cx="5735723" cy="569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This defaults to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t> when it’s not specified.</a:t>
            </a:r>
          </a:p>
        </p:txBody>
      </p:sp>
      <p:sp>
        <p:nvSpPr>
          <p:cNvPr id="180" name="This is where we specify the type of data we’re about to send."/>
          <p:cNvSpPr txBox="1"/>
          <p:nvPr/>
        </p:nvSpPr>
        <p:spPr>
          <a:xfrm>
            <a:off x="14093990" y="8183326"/>
            <a:ext cx="7984618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type of data we’re about to send.</a:t>
            </a:r>
          </a:p>
        </p:txBody>
      </p:sp>
      <p:sp>
        <p:nvSpPr>
          <p:cNvPr id="181" name="Line"/>
          <p:cNvSpPr/>
          <p:nvPr/>
        </p:nvSpPr>
        <p:spPr>
          <a:xfrm flipH="1" flipV="1">
            <a:off x="6241723" y="6537724"/>
            <a:ext cx="6962969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2" name="Line"/>
          <p:cNvSpPr/>
          <p:nvPr/>
        </p:nvSpPr>
        <p:spPr>
          <a:xfrm flipH="1">
            <a:off x="12459961" y="8454725"/>
            <a:ext cx="14691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3" name="This is where we specify the data we want to send."/>
          <p:cNvSpPr txBox="1"/>
          <p:nvPr/>
        </p:nvSpPr>
        <p:spPr>
          <a:xfrm>
            <a:off x="13564033" y="10756023"/>
            <a:ext cx="6592495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data we want to send.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10177311" y="11027422"/>
            <a:ext cx="3229101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5" name="This is where we specify the type of data we hope to receive."/>
          <p:cNvSpPr txBox="1"/>
          <p:nvPr/>
        </p:nvSpPr>
        <p:spPr>
          <a:xfrm>
            <a:off x="13986088" y="8835659"/>
            <a:ext cx="7896124" cy="54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This is where we specify the type of data we hope to receive.</a:t>
            </a:r>
          </a:p>
        </p:txBody>
      </p:sp>
      <p:sp>
        <p:nvSpPr>
          <p:cNvPr id="186" name="Line"/>
          <p:cNvSpPr/>
          <p:nvPr/>
        </p:nvSpPr>
        <p:spPr>
          <a:xfrm flipH="1">
            <a:off x="10606659" y="9107058"/>
            <a:ext cx="3214516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andling The Respo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Handling The Response</a:t>
            </a:r>
          </a:p>
        </p:txBody>
      </p:sp>
      <p:sp>
        <p:nvSpPr>
          <p:cNvPr id="189" name="Finally, we attach one or more .then() clauses to handle a successful response.…"/>
          <p:cNvSpPr txBox="1"/>
          <p:nvPr>
            <p:ph type="body" sz="half" idx="1"/>
          </p:nvPr>
        </p:nvSpPr>
        <p:spPr>
          <a:xfrm>
            <a:off x="1295400" y="3947068"/>
            <a:ext cx="21869400" cy="5318842"/>
          </a:xfrm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Finally, we attach one or more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</a:t>
            </a:r>
            <a:r>
              <a:t> clauses to handle </a:t>
            </a:r>
            <a:r>
              <a:rPr u="sng"/>
              <a:t>a successful response</a:t>
            </a:r>
            <a:r>
              <a:t>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Our first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 </a:t>
            </a:r>
            <a:r>
              <a:t>will always be reserved for parsing a successful response.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Our second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.then()</a:t>
            </a:r>
            <a:r>
              <a:t> will always be reserved for using the newly sent data, i.e. the object we just added to our database.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t>Optionally, we can attach a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.catch()</a:t>
            </a:r>
            <a:r>
              <a:t> clause to handle </a:t>
            </a:r>
            <a:r>
              <a:rPr u="sng"/>
              <a:t>errors</a:t>
            </a:r>
            <a:r>
              <a:t>.</a:t>
            </a:r>
          </a:p>
        </p:txBody>
      </p:sp>
      <p:sp>
        <p:nvSpPr>
          <p:cNvPr id="190" name="fetch(URL, { method: POST, headers: { /*…*/ }, body: /*…*/ } )…"/>
          <p:cNvSpPr txBox="1"/>
          <p:nvPr/>
        </p:nvSpPr>
        <p:spPr>
          <a:xfrm>
            <a:off x="2690376" y="9279681"/>
            <a:ext cx="19079448" cy="390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fetch(URL, { method: POST, headers: { /*…*/ }, body: /*…*/ } 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.then(response =&gt; response.json())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.then(newlyCreatedObjectInDatabase =&gt; { /* … */ })</a:t>
            </a:r>
          </a:p>
          <a:p>
            <a:pPr algn="l" defTabSz="584200">
              <a:lnSpc>
                <a:spcPct val="100000"/>
              </a:lnSpc>
              <a:spcBef>
                <a:spcPts val="3300"/>
              </a:spcBef>
              <a:tabLst/>
              <a:defRPr b="1" spc="0" sz="40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.catch(errorObject =&gt; { /* … */ });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et’s try it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b="0" spc="0" sz="96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Let’s try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s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ctr"/>
          <a:lstStyle>
            <a:lvl1pPr defTabSz="1160859">
              <a:lnSpc>
                <a:spcPct val="80000"/>
              </a:lnSpc>
              <a:defRPr cap="none" spc="-665" sz="13300"/>
            </a:lvl1pPr>
          </a:lstStyle>
          <a:p>
            <a:pPr/>
            <a:r>
              <a:t>Thanks!</a:t>
            </a:r>
          </a:p>
        </p:txBody>
      </p:sp>
      <p:sp>
        <p:nvSpPr>
          <p:cNvPr id="195" name="Sakib Rasul ©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Sakib Rasul © 2024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